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21945600" cx="32918400"/>
  <p:notesSz cx="6858000" cy="9144000"/>
  <p:embeddedFontLst>
    <p:embeddedFont>
      <p:font typeface="Arial Black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8">
          <p15:clr>
            <a:srgbClr val="9AA0A6"/>
          </p15:clr>
        </p15:guide>
        <p15:guide id="2" pos="576">
          <p15:clr>
            <a:srgbClr val="9AA0A6"/>
          </p15:clr>
        </p15:guide>
        <p15:guide id="3" pos="20390">
          <p15:clr>
            <a:srgbClr val="9AA0A6"/>
          </p15:clr>
        </p15:guide>
        <p15:guide id="4" pos="17579">
          <p15:clr>
            <a:srgbClr val="9AA0A6"/>
          </p15:clr>
        </p15:guide>
        <p15:guide id="5" pos="17148">
          <p15:clr>
            <a:srgbClr val="9AA0A6"/>
          </p15:clr>
        </p15:guide>
      </p15:sldGuideLst>
    </p:ext>
    <p:ext uri="http://customooxmlschemas.google.com/">
      <go:slidesCustomData xmlns:go="http://customooxmlschemas.google.com/" r:id="rId8" roundtripDataSignature="AMtx7mhwWU+osRHntkI9uIp25bvirQEa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"/>
        <p:guide pos="576"/>
        <p:guide pos="20390"/>
        <p:guide pos="17579"/>
        <p:guide pos="171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rialBlack-regular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14425" y="1143000"/>
            <a:ext cx="462915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cfbb2dfaeb_5_274:notes"/>
          <p:cNvSpPr/>
          <p:nvPr>
            <p:ph idx="2" type="sldImg"/>
          </p:nvPr>
        </p:nvSpPr>
        <p:spPr>
          <a:xfrm>
            <a:off x="1114425" y="1143000"/>
            <a:ext cx="46293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gcfbb2dfaeb_5_27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gcfbb2dfaeb_5_27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2468880" y="3591562"/>
            <a:ext cx="27980641" cy="76403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0"/>
              <a:buFont typeface="Calibri"/>
              <a:buNone/>
              <a:defRPr sz="19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4114800" y="11526522"/>
            <a:ext cx="24688800" cy="5298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/>
            </a:lvl1pPr>
            <a:lvl2pPr lvl="1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6400"/>
            </a:lvl2pPr>
            <a:lvl3pPr lvl="2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sz="5760"/>
            </a:lvl3pPr>
            <a:lvl4pPr lvl="3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4pPr>
            <a:lvl5pPr lvl="4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5pPr>
            <a:lvl6pPr lvl="5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6pPr>
            <a:lvl7pPr lvl="6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7pPr>
            <a:lvl8pPr lvl="7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8pPr>
            <a:lvl9pPr lvl="8" algn="ctr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2263140" y="1168405"/>
            <a:ext cx="28392119" cy="42418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9497058" y="-1391918"/>
            <a:ext cx="13924283" cy="283921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7807306" y="6918326"/>
            <a:ext cx="18597882" cy="70980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3405506" y="26036"/>
            <a:ext cx="18597882" cy="208826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2263140" y="1168405"/>
            <a:ext cx="28392119" cy="42418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2263140" y="5842000"/>
            <a:ext cx="28392119" cy="13924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2245997" y="5471167"/>
            <a:ext cx="28392119" cy="912875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0"/>
              <a:buFont typeface="Calibri"/>
              <a:buNone/>
              <a:defRPr sz="19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2245997" y="14686288"/>
            <a:ext cx="28392119" cy="48005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sz="768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64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5760"/>
              <a:buNone/>
              <a:defRPr sz="576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5120"/>
              <a:buNone/>
              <a:defRPr sz="512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5120"/>
              <a:buNone/>
              <a:defRPr sz="512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5120"/>
              <a:buNone/>
              <a:defRPr sz="512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5120"/>
              <a:buNone/>
              <a:defRPr sz="512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5120"/>
              <a:buNone/>
              <a:defRPr sz="512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888888"/>
              </a:buClr>
              <a:buSzPts val="5120"/>
              <a:buNone/>
              <a:defRPr sz="512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2263140" y="1168405"/>
            <a:ext cx="28392119" cy="42418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2263140" y="5842000"/>
            <a:ext cx="13990321" cy="13924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16664941" y="5842000"/>
            <a:ext cx="13990321" cy="13924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2267428" y="1168405"/>
            <a:ext cx="28392119" cy="42418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2267431" y="5379722"/>
            <a:ext cx="13926023" cy="26365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b="1" sz="7680"/>
            </a:lvl1pPr>
            <a:lvl2pPr indent="-228600" lvl="1" marL="914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b="1" sz="6400"/>
            </a:lvl2pPr>
            <a:lvl3pPr indent="-228600" lvl="2" marL="1371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b="1" sz="5760"/>
            </a:lvl3pPr>
            <a:lvl4pPr indent="-228600" lvl="3" marL="1828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b="1" sz="5120"/>
            </a:lvl4pPr>
            <a:lvl5pPr indent="-228600" lvl="4" marL="2286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b="1" sz="5120"/>
            </a:lvl5pPr>
            <a:lvl6pPr indent="-228600" lvl="5" marL="27432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b="1" sz="5120"/>
            </a:lvl6pPr>
            <a:lvl7pPr indent="-228600" lvl="6" marL="3200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b="1" sz="5120"/>
            </a:lvl7pPr>
            <a:lvl8pPr indent="-228600" lvl="7" marL="3657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b="1" sz="5120"/>
            </a:lvl8pPr>
            <a:lvl9pPr indent="-228600" lvl="8" marL="4114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b="1" sz="512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2267431" y="8016240"/>
            <a:ext cx="13926023" cy="117906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16664942" y="5379722"/>
            <a:ext cx="13994608" cy="26365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7680"/>
              <a:buNone/>
              <a:defRPr b="1" sz="7680"/>
            </a:lvl1pPr>
            <a:lvl2pPr indent="-228600" lvl="1" marL="914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b="1" sz="6400"/>
            </a:lvl2pPr>
            <a:lvl3pPr indent="-228600" lvl="2" marL="1371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None/>
              <a:defRPr b="1" sz="5760"/>
            </a:lvl3pPr>
            <a:lvl4pPr indent="-228600" lvl="3" marL="1828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b="1" sz="5120"/>
            </a:lvl4pPr>
            <a:lvl5pPr indent="-228600" lvl="4" marL="2286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b="1" sz="5120"/>
            </a:lvl5pPr>
            <a:lvl6pPr indent="-228600" lvl="5" marL="27432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b="1" sz="5120"/>
            </a:lvl6pPr>
            <a:lvl7pPr indent="-228600" lvl="6" marL="3200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b="1" sz="5120"/>
            </a:lvl7pPr>
            <a:lvl8pPr indent="-228600" lvl="7" marL="3657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b="1" sz="5120"/>
            </a:lvl8pPr>
            <a:lvl9pPr indent="-228600" lvl="8" marL="4114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b="1" sz="512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16664942" y="8016240"/>
            <a:ext cx="13994608" cy="117906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2263140" y="1168405"/>
            <a:ext cx="28392119" cy="42418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2267428" y="1463040"/>
            <a:ext cx="10617041" cy="5120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240"/>
              <a:buFont typeface="Calibri"/>
              <a:buNone/>
              <a:defRPr sz="1024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13994608" y="3159765"/>
            <a:ext cx="16664939" cy="15595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878839" lvl="0" marL="4572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0240"/>
              <a:buChar char="•"/>
              <a:defRPr sz="10240"/>
            </a:lvl1pPr>
            <a:lvl2pPr indent="-797560" lvl="1" marL="914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8960"/>
              <a:buChar char="•"/>
              <a:defRPr sz="8960"/>
            </a:lvl2pPr>
            <a:lvl3pPr indent="-716280" lvl="2" marL="1371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7680"/>
              <a:buChar char="•"/>
              <a:defRPr sz="7680"/>
            </a:lvl3pPr>
            <a:lvl4pPr indent="-635000" lvl="3" marL="1828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4pPr>
            <a:lvl5pPr indent="-635000" lvl="4" marL="2286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5pPr>
            <a:lvl6pPr indent="-635000" lvl="5" marL="27432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6pPr>
            <a:lvl7pPr indent="-635000" lvl="6" marL="3200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7pPr>
            <a:lvl8pPr indent="-635000" lvl="7" marL="3657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8pPr>
            <a:lvl9pPr indent="-635000" lvl="8" marL="4114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Char char="•"/>
              <a:defRPr sz="64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2267428" y="6583680"/>
            <a:ext cx="10617041" cy="121970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1pPr>
            <a:lvl2pPr indent="-228600" lvl="1" marL="914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4480"/>
              <a:buNone/>
              <a:defRPr sz="4480"/>
            </a:lvl2pPr>
            <a:lvl3pPr indent="-228600" lvl="2" marL="1371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840"/>
              <a:buNone/>
              <a:defRPr sz="3840"/>
            </a:lvl3pPr>
            <a:lvl4pPr indent="-228600" lvl="3" marL="1828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4pPr>
            <a:lvl5pPr indent="-228600" lvl="4" marL="2286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5pPr>
            <a:lvl6pPr indent="-228600" lvl="5" marL="27432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6pPr>
            <a:lvl7pPr indent="-228600" lvl="6" marL="3200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7pPr>
            <a:lvl8pPr indent="-228600" lvl="7" marL="3657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8pPr>
            <a:lvl9pPr indent="-228600" lvl="8" marL="4114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2267428" y="1463040"/>
            <a:ext cx="10617041" cy="5120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240"/>
              <a:buFont typeface="Calibri"/>
              <a:buNone/>
              <a:defRPr sz="1024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3994608" y="3159765"/>
            <a:ext cx="16664939" cy="1559560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2267428" y="6583680"/>
            <a:ext cx="10617041" cy="121970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5120"/>
              <a:buNone/>
              <a:defRPr sz="5120"/>
            </a:lvl1pPr>
            <a:lvl2pPr indent="-228600" lvl="1" marL="914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4480"/>
              <a:buNone/>
              <a:defRPr sz="4480"/>
            </a:lvl2pPr>
            <a:lvl3pPr indent="-228600" lvl="2" marL="1371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840"/>
              <a:buNone/>
              <a:defRPr sz="3840"/>
            </a:lvl3pPr>
            <a:lvl4pPr indent="-228600" lvl="3" marL="1828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4pPr>
            <a:lvl5pPr indent="-228600" lvl="4" marL="22860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5pPr>
            <a:lvl6pPr indent="-228600" lvl="5" marL="27432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6pPr>
            <a:lvl7pPr indent="-228600" lvl="6" marL="32004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7pPr>
            <a:lvl8pPr indent="-228600" lvl="7" marL="36576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8pPr>
            <a:lvl9pPr indent="-228600" lvl="8" marL="41148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2263140" y="1168405"/>
            <a:ext cx="28392119" cy="42418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80"/>
              <a:buFont typeface="Calibri"/>
              <a:buNone/>
              <a:defRPr b="0" i="0" sz="140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2263140" y="5842000"/>
            <a:ext cx="28392119" cy="139242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797560" lvl="0" marL="457200" marR="0" rtl="0" algn="l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8960"/>
              <a:buFont typeface="Arial"/>
              <a:buChar char="•"/>
              <a:defRPr b="0" i="0" sz="89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16280" lvl="1" marL="9144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7680"/>
              <a:buFont typeface="Arial"/>
              <a:buChar char="•"/>
              <a:defRPr b="0" i="0" sz="768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635000" lvl="2" marL="13716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b="0" i="0" sz="6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594360" lvl="3" marL="18288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Font typeface="Arial"/>
              <a:buChar char="•"/>
              <a:defRPr b="0" i="0" sz="5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594360" lvl="4" marL="22860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Font typeface="Arial"/>
              <a:buChar char="•"/>
              <a:defRPr b="0" i="0" sz="5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594360" lvl="5" marL="27432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Font typeface="Arial"/>
              <a:buChar char="•"/>
              <a:defRPr b="0" i="0" sz="5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594360" lvl="6" marL="32004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Font typeface="Arial"/>
              <a:buChar char="•"/>
              <a:defRPr b="0" i="0" sz="5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594360" lvl="7" marL="36576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Font typeface="Arial"/>
              <a:buChar char="•"/>
              <a:defRPr b="0" i="0" sz="5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594359" lvl="8" marL="41148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5760"/>
              <a:buFont typeface="Arial"/>
              <a:buChar char="•"/>
              <a:defRPr b="0" i="0" sz="57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51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40"/>
              <a:buFont typeface="Arial"/>
              <a:buNone/>
              <a:defRPr b="0" i="0" sz="384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2.png"/><Relationship Id="rId8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cfbb2dfaeb_5_274"/>
          <p:cNvSpPr/>
          <p:nvPr/>
        </p:nvSpPr>
        <p:spPr>
          <a:xfrm flipH="1" rot="-10193795">
            <a:off x="23728828" y="16393388"/>
            <a:ext cx="3839236" cy="379096"/>
          </a:xfrm>
          <a:prstGeom prst="rect">
            <a:avLst/>
          </a:prstGeom>
          <a:solidFill>
            <a:srgbClr val="888888"/>
          </a:solidFill>
          <a:ln cap="flat" cmpd="sng" w="1143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gcfbb2dfaeb_5_274"/>
          <p:cNvSpPr/>
          <p:nvPr/>
        </p:nvSpPr>
        <p:spPr>
          <a:xfrm>
            <a:off x="26472775" y="3490588"/>
            <a:ext cx="5068800" cy="3137700"/>
          </a:xfrm>
          <a:prstGeom prst="roundRect">
            <a:avLst>
              <a:gd fmla="val 16667" name="adj"/>
            </a:avLst>
          </a:prstGeom>
          <a:solidFill>
            <a:srgbClr val="D8D8D8"/>
          </a:solidFill>
          <a:ln cap="flat" cmpd="sng" w="152400">
            <a:solidFill>
              <a:srgbClr val="6955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gcfbb2dfaeb_5_274"/>
          <p:cNvSpPr/>
          <p:nvPr/>
        </p:nvSpPr>
        <p:spPr>
          <a:xfrm>
            <a:off x="26543050" y="7332400"/>
            <a:ext cx="5012400" cy="3661800"/>
          </a:xfrm>
          <a:prstGeom prst="roundRect">
            <a:avLst>
              <a:gd fmla="val 16667" name="adj"/>
            </a:avLst>
          </a:prstGeom>
          <a:solidFill>
            <a:srgbClr val="D8D8D8"/>
          </a:solidFill>
          <a:ln cap="flat" cmpd="sng" w="152400">
            <a:solidFill>
              <a:srgbClr val="6955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gcfbb2dfaeb_5_274"/>
          <p:cNvSpPr/>
          <p:nvPr/>
        </p:nvSpPr>
        <p:spPr>
          <a:xfrm>
            <a:off x="1592300" y="3547263"/>
            <a:ext cx="10221300" cy="3528600"/>
          </a:xfrm>
          <a:prstGeom prst="roundRect">
            <a:avLst>
              <a:gd fmla="val 16667" name="adj"/>
            </a:avLst>
          </a:prstGeom>
          <a:solidFill>
            <a:srgbClr val="D8D8D8"/>
          </a:solidFill>
          <a:ln cap="flat" cmpd="sng" w="152400">
            <a:solidFill>
              <a:srgbClr val="6955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gcfbb2dfaeb_5_274"/>
          <p:cNvSpPr/>
          <p:nvPr/>
        </p:nvSpPr>
        <p:spPr>
          <a:xfrm>
            <a:off x="12154100" y="3485450"/>
            <a:ext cx="13877100" cy="4221600"/>
          </a:xfrm>
          <a:prstGeom prst="roundRect">
            <a:avLst>
              <a:gd fmla="val 16667" name="adj"/>
            </a:avLst>
          </a:prstGeom>
          <a:solidFill>
            <a:srgbClr val="D8D8D8"/>
          </a:solidFill>
          <a:ln cap="flat" cmpd="sng" w="152400">
            <a:solidFill>
              <a:srgbClr val="6955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gcfbb2dfaeb_5_274"/>
          <p:cNvSpPr/>
          <p:nvPr/>
        </p:nvSpPr>
        <p:spPr>
          <a:xfrm>
            <a:off x="1565400" y="7889751"/>
            <a:ext cx="5251800" cy="4099500"/>
          </a:xfrm>
          <a:prstGeom prst="roundRect">
            <a:avLst>
              <a:gd fmla="val 16667" name="adj"/>
            </a:avLst>
          </a:prstGeom>
          <a:solidFill>
            <a:srgbClr val="D8D8D8"/>
          </a:solidFill>
          <a:ln cap="flat" cmpd="sng" w="152400">
            <a:solidFill>
              <a:srgbClr val="6955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gcfbb2dfaeb_5_274"/>
          <p:cNvSpPr/>
          <p:nvPr/>
        </p:nvSpPr>
        <p:spPr>
          <a:xfrm rot="362346">
            <a:off x="29927604" y="15720206"/>
            <a:ext cx="926743" cy="1682170"/>
          </a:xfrm>
          <a:prstGeom prst="triangle">
            <a:avLst>
              <a:gd fmla="val 50000" name="adj"/>
            </a:avLst>
          </a:prstGeom>
          <a:solidFill>
            <a:srgbClr val="99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gcfbb2dfaeb_5_274"/>
          <p:cNvSpPr/>
          <p:nvPr/>
        </p:nvSpPr>
        <p:spPr>
          <a:xfrm rot="-2856690">
            <a:off x="29371707" y="15976698"/>
            <a:ext cx="926494" cy="1682042"/>
          </a:xfrm>
          <a:prstGeom prst="triangle">
            <a:avLst>
              <a:gd fmla="val 50000" name="adj"/>
            </a:avLst>
          </a:prstGeom>
          <a:solidFill>
            <a:srgbClr val="5B0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gcfbb2dfaeb_5_274"/>
          <p:cNvSpPr/>
          <p:nvPr/>
        </p:nvSpPr>
        <p:spPr>
          <a:xfrm>
            <a:off x="0" y="0"/>
            <a:ext cx="32918400" cy="320040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84"/>
              <a:buFont typeface="Arial"/>
              <a:buNone/>
            </a:pPr>
            <a:r>
              <a:t/>
            </a:r>
            <a:endParaRPr b="0" i="0" sz="5184" u="none" cap="none" strike="noStrike">
              <a:solidFill>
                <a:srgbClr val="BFBFB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gcfbb2dfaeb_5_274"/>
          <p:cNvSpPr txBox="1"/>
          <p:nvPr/>
        </p:nvSpPr>
        <p:spPr>
          <a:xfrm>
            <a:off x="11678595" y="467550"/>
            <a:ext cx="8338200" cy="226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-US" sz="7200">
                <a:solidFill>
                  <a:srgbClr val="0D0D0D"/>
                </a:solidFill>
              </a:rPr>
              <a:t>RE-RASSOR ARM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gcfbb2dfaeb_5_274"/>
          <p:cNvSpPr/>
          <p:nvPr/>
        </p:nvSpPr>
        <p:spPr>
          <a:xfrm>
            <a:off x="2900150" y="1801025"/>
            <a:ext cx="26307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400">
                <a:solidFill>
                  <a:srgbClr val="0D0D0D"/>
                </a:solidFill>
                <a:latin typeface="Arial Black"/>
                <a:ea typeface="Arial Black"/>
                <a:cs typeface="Arial Black"/>
                <a:sym typeface="Arial Black"/>
              </a:rPr>
              <a:t>Team 505 | Grace Busch | Evaline Cantarero | Jackson Davis | David Nowicki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" name="Google Shape;100;gcfbb2dfaeb_5_27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0505" y="164998"/>
            <a:ext cx="2880653" cy="27108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cfbb2dfaeb_5_27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429950" y="428316"/>
            <a:ext cx="4269393" cy="2265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gcfbb2dfaeb_5_274"/>
          <p:cNvSpPr txBox="1"/>
          <p:nvPr/>
        </p:nvSpPr>
        <p:spPr>
          <a:xfrm>
            <a:off x="26543050" y="7402338"/>
            <a:ext cx="5068800" cy="352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342900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500">
                <a:solidFill>
                  <a:schemeClr val="dk1"/>
                </a:solidFill>
              </a:rPr>
              <a:t>Initial Design</a:t>
            </a:r>
            <a:endParaRPr b="1" sz="3500">
              <a:solidFill>
                <a:schemeClr val="dk1"/>
              </a:solidFill>
            </a:endParaRPr>
          </a:p>
          <a:p>
            <a:pPr indent="-4000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Char char="●"/>
            </a:pPr>
            <a:r>
              <a:rPr b="1" lang="en-US" sz="2700">
                <a:solidFill>
                  <a:schemeClr val="dk1"/>
                </a:solidFill>
              </a:rPr>
              <a:t>Stepper Motor</a:t>
            </a:r>
            <a:endParaRPr b="1" sz="2700">
              <a:solidFill>
                <a:schemeClr val="dk1"/>
              </a:solidFill>
            </a:endParaRPr>
          </a:p>
          <a:p>
            <a:pPr indent="-4000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Char char="●"/>
            </a:pPr>
            <a:r>
              <a:rPr b="1" lang="en-US" sz="2700">
                <a:solidFill>
                  <a:schemeClr val="dk1"/>
                </a:solidFill>
              </a:rPr>
              <a:t>Nylon Gears </a:t>
            </a:r>
            <a:endParaRPr b="1" sz="2700">
              <a:solidFill>
                <a:schemeClr val="dk1"/>
              </a:solidFill>
            </a:endParaRPr>
          </a:p>
          <a:p>
            <a:pPr indent="-4000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Char char="●"/>
            </a:pPr>
            <a:r>
              <a:rPr b="1" lang="en-US" sz="2700">
                <a:solidFill>
                  <a:schemeClr val="dk1"/>
                </a:solidFill>
              </a:rPr>
              <a:t>Carbon Fiber Arm​</a:t>
            </a:r>
            <a:endParaRPr b="1" sz="2700">
              <a:solidFill>
                <a:schemeClr val="dk1"/>
              </a:solidFill>
            </a:endParaRPr>
          </a:p>
          <a:p>
            <a:pPr indent="-4000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Char char="●"/>
            </a:pPr>
            <a:r>
              <a:rPr b="1" lang="en-US" sz="2700">
                <a:solidFill>
                  <a:schemeClr val="dk1"/>
                </a:solidFill>
              </a:rPr>
              <a:t>Harmonic Gearbox​</a:t>
            </a:r>
            <a:endParaRPr b="1" sz="2700">
              <a:solidFill>
                <a:schemeClr val="dk1"/>
              </a:solidFill>
            </a:endParaRPr>
          </a:p>
          <a:p>
            <a:pPr indent="-4000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Char char="●"/>
            </a:pPr>
            <a:r>
              <a:rPr b="1" lang="en-US" sz="2700">
                <a:solidFill>
                  <a:schemeClr val="dk1"/>
                </a:solidFill>
              </a:rPr>
              <a:t>Tapered Cylindrical   Tube Arm</a:t>
            </a:r>
            <a:endParaRPr b="1" sz="2700">
              <a:solidFill>
                <a:schemeClr val="dk1"/>
              </a:solidFill>
            </a:endParaRPr>
          </a:p>
        </p:txBody>
      </p:sp>
      <p:sp>
        <p:nvSpPr>
          <p:cNvPr id="103" name="Google Shape;103;gcfbb2dfaeb_5_274"/>
          <p:cNvSpPr txBox="1"/>
          <p:nvPr/>
        </p:nvSpPr>
        <p:spPr>
          <a:xfrm>
            <a:off x="1685100" y="8038038"/>
            <a:ext cx="5012400" cy="370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300">
                <a:solidFill>
                  <a:schemeClr val="dk1"/>
                </a:solidFill>
              </a:rPr>
              <a:t>Specifications</a:t>
            </a:r>
            <a:endParaRPr b="1" sz="4300"/>
          </a:p>
          <a:p>
            <a:pPr indent="-431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b="1" lang="en-US" sz="3200"/>
              <a:t>Motion: Rotates 270 Degrees</a:t>
            </a:r>
            <a:endParaRPr b="1" sz="3200"/>
          </a:p>
          <a:p>
            <a:pPr indent="-431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b="1" lang="en-US" sz="3200"/>
              <a:t>Power: 12 V</a:t>
            </a:r>
            <a:endParaRPr b="1" sz="3200"/>
          </a:p>
          <a:p>
            <a:pPr indent="-431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b="1" lang="en-US" sz="3200"/>
              <a:t>Support: Lift 13 kg Drum</a:t>
            </a:r>
            <a:endParaRPr b="1" sz="3200"/>
          </a:p>
        </p:txBody>
      </p:sp>
      <p:sp>
        <p:nvSpPr>
          <p:cNvPr id="104" name="Google Shape;104;gcfbb2dfaeb_5_274"/>
          <p:cNvSpPr txBox="1"/>
          <p:nvPr/>
        </p:nvSpPr>
        <p:spPr>
          <a:xfrm>
            <a:off x="26731750" y="3675785"/>
            <a:ext cx="4635000" cy="29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500">
                <a:solidFill>
                  <a:schemeClr val="dk1"/>
                </a:solidFill>
              </a:rPr>
              <a:t>Future Work</a:t>
            </a:r>
            <a:endParaRPr b="1" sz="3500"/>
          </a:p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b="1" lang="en-US" sz="2800"/>
              <a:t>Purchase Filament and Parts</a:t>
            </a:r>
            <a:endParaRPr b="1" sz="2800"/>
          </a:p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b="1" lang="en-US" sz="2800"/>
              <a:t>3D Print</a:t>
            </a:r>
            <a:endParaRPr b="1" sz="2800"/>
          </a:p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b="1" lang="en-US" sz="2800">
                <a:solidFill>
                  <a:schemeClr val="dk1"/>
                </a:solidFill>
              </a:rPr>
              <a:t>Test</a:t>
            </a:r>
            <a:endParaRPr b="1" sz="2800"/>
          </a:p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b="1" lang="en-US" sz="2800"/>
              <a:t>Assemble</a:t>
            </a:r>
            <a:endParaRPr b="1" sz="33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5" name="Google Shape;105;gcfbb2dfaeb_5_274"/>
          <p:cNvPicPr preferRelativeResize="0"/>
          <p:nvPr/>
        </p:nvPicPr>
        <p:blipFill rotWithShape="1">
          <a:blip r:embed="rId5">
            <a:alphaModFix/>
          </a:blip>
          <a:srcRect b="8820" l="3966" r="6691" t="5209"/>
          <a:stretch/>
        </p:blipFill>
        <p:spPr>
          <a:xfrm>
            <a:off x="7390800" y="8781554"/>
            <a:ext cx="9906237" cy="61128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gcfbb2dfaeb_5_274"/>
          <p:cNvSpPr/>
          <p:nvPr/>
        </p:nvSpPr>
        <p:spPr>
          <a:xfrm rot="7323152">
            <a:off x="31551240" y="14218115"/>
            <a:ext cx="4069105" cy="4343370"/>
          </a:xfrm>
          <a:prstGeom prst="flowChartDocument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gcfbb2dfaeb_5_274"/>
          <p:cNvSpPr/>
          <p:nvPr/>
        </p:nvSpPr>
        <p:spPr>
          <a:xfrm flipH="1">
            <a:off x="0" y="20427625"/>
            <a:ext cx="9112500" cy="1608000"/>
          </a:xfrm>
          <a:prstGeom prst="rect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gcfbb2dfaeb_5_274"/>
          <p:cNvSpPr/>
          <p:nvPr/>
        </p:nvSpPr>
        <p:spPr>
          <a:xfrm rot="-702587">
            <a:off x="27055286" y="16904257"/>
            <a:ext cx="7178028" cy="4754957"/>
          </a:xfrm>
          <a:prstGeom prst="cloud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cfbb2dfaeb_5_274"/>
          <p:cNvSpPr/>
          <p:nvPr/>
        </p:nvSpPr>
        <p:spPr>
          <a:xfrm rot="9395589">
            <a:off x="25187598" y="18909812"/>
            <a:ext cx="4069122" cy="3820242"/>
          </a:xfrm>
          <a:prstGeom prst="flowChartDocument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gcfbb2dfaeb_5_274"/>
          <p:cNvSpPr/>
          <p:nvPr/>
        </p:nvSpPr>
        <p:spPr>
          <a:xfrm flipH="1" rot="-9514150">
            <a:off x="1139303" y="18474421"/>
            <a:ext cx="3953444" cy="380655"/>
          </a:xfrm>
          <a:prstGeom prst="rect">
            <a:avLst/>
          </a:prstGeom>
          <a:solidFill>
            <a:srgbClr val="888888"/>
          </a:solidFill>
          <a:ln cap="flat" cmpd="sng" w="114300">
            <a:solidFill>
              <a:srgbClr val="0D0D0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gcfbb2dfaeb_5_274"/>
          <p:cNvSpPr/>
          <p:nvPr/>
        </p:nvSpPr>
        <p:spPr>
          <a:xfrm>
            <a:off x="443675" y="17487988"/>
            <a:ext cx="1463100" cy="1416000"/>
          </a:xfrm>
          <a:prstGeom prst="ellipse">
            <a:avLst/>
          </a:prstGeom>
          <a:solidFill>
            <a:srgbClr val="B7B09C"/>
          </a:solidFill>
          <a:ln cap="flat" cmpd="sng" w="1143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gcfbb2dfaeb_5_274"/>
          <p:cNvSpPr/>
          <p:nvPr/>
        </p:nvSpPr>
        <p:spPr>
          <a:xfrm rot="5400000">
            <a:off x="-37800" y="18573700"/>
            <a:ext cx="640200" cy="563100"/>
          </a:xfrm>
          <a:prstGeom prst="rtTriangle">
            <a:avLst/>
          </a:prstGeom>
          <a:solidFill>
            <a:schemeClr val="dk1"/>
          </a:solidFill>
          <a:ln cap="flat" cmpd="sng" w="114300">
            <a:solidFill>
              <a:srgbClr val="B7B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gcfbb2dfaeb_5_274"/>
          <p:cNvSpPr/>
          <p:nvPr/>
        </p:nvSpPr>
        <p:spPr>
          <a:xfrm rot="10800000">
            <a:off x="750" y="17393800"/>
            <a:ext cx="1783200" cy="1417500"/>
          </a:xfrm>
          <a:prstGeom prst="teardrop">
            <a:avLst>
              <a:gd fmla="val 100000" name="adj"/>
            </a:avLst>
          </a:prstGeom>
          <a:solidFill>
            <a:srgbClr val="434343"/>
          </a:solidFill>
          <a:ln cap="flat" cmpd="sng" w="1143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gcfbb2dfaeb_5_274"/>
          <p:cNvSpPr/>
          <p:nvPr/>
        </p:nvSpPr>
        <p:spPr>
          <a:xfrm>
            <a:off x="750" y="18682938"/>
            <a:ext cx="1783200" cy="1608000"/>
          </a:xfrm>
          <a:prstGeom prst="flowChartSummingJunction">
            <a:avLst/>
          </a:prstGeom>
          <a:solidFill>
            <a:schemeClr val="lt1"/>
          </a:solidFill>
          <a:ln cap="flat" cmpd="sng" w="2286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gcfbb2dfaeb_5_274"/>
          <p:cNvSpPr/>
          <p:nvPr/>
        </p:nvSpPr>
        <p:spPr>
          <a:xfrm>
            <a:off x="-240300" y="18354288"/>
            <a:ext cx="2265300" cy="2265300"/>
          </a:xfrm>
          <a:prstGeom prst="donut">
            <a:avLst>
              <a:gd fmla="val 25000" name="adj"/>
            </a:avLst>
          </a:prstGeom>
          <a:solidFill>
            <a:srgbClr val="666666"/>
          </a:solidFill>
          <a:ln cap="flat" cmpd="sng" w="1143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gcfbb2dfaeb_5_274"/>
          <p:cNvSpPr/>
          <p:nvPr/>
        </p:nvSpPr>
        <p:spPr>
          <a:xfrm flipH="1" rot="-8337512">
            <a:off x="3227274" y="18311501"/>
            <a:ext cx="2473633" cy="2300924"/>
          </a:xfrm>
          <a:prstGeom prst="flowChartMagneticTape">
            <a:avLst/>
          </a:prstGeom>
          <a:solidFill>
            <a:schemeClr val="dk1"/>
          </a:solidFill>
          <a:ln cap="flat" cmpd="sng" w="114300">
            <a:solidFill>
              <a:srgbClr val="88888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gcfbb2dfaeb_5_274"/>
          <p:cNvSpPr/>
          <p:nvPr/>
        </p:nvSpPr>
        <p:spPr>
          <a:xfrm flipH="1" rot="7978669">
            <a:off x="3231295" y="18307077"/>
            <a:ext cx="2464812" cy="2309015"/>
          </a:xfrm>
          <a:prstGeom prst="flowChartMagneticTape">
            <a:avLst/>
          </a:prstGeom>
          <a:solidFill>
            <a:schemeClr val="dk1"/>
          </a:solidFill>
          <a:ln cap="flat" cmpd="sng" w="114300">
            <a:solidFill>
              <a:srgbClr val="88888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gcfbb2dfaeb_5_274"/>
          <p:cNvSpPr/>
          <p:nvPr/>
        </p:nvSpPr>
        <p:spPr>
          <a:xfrm flipH="1" rot="2462488">
            <a:off x="3226427" y="18311369"/>
            <a:ext cx="2473633" cy="2300924"/>
          </a:xfrm>
          <a:prstGeom prst="flowChartMagneticTape">
            <a:avLst/>
          </a:prstGeom>
          <a:solidFill>
            <a:schemeClr val="dk1"/>
          </a:solidFill>
          <a:ln cap="flat" cmpd="sng" w="114300">
            <a:solidFill>
              <a:srgbClr val="88888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gcfbb2dfaeb_5_274"/>
          <p:cNvSpPr/>
          <p:nvPr/>
        </p:nvSpPr>
        <p:spPr>
          <a:xfrm flipH="1" rot="-2821404">
            <a:off x="3243989" y="18336743"/>
            <a:ext cx="2385215" cy="2309015"/>
          </a:xfrm>
          <a:prstGeom prst="flowChartMagneticTape">
            <a:avLst/>
          </a:prstGeom>
          <a:solidFill>
            <a:srgbClr val="0D0D0D"/>
          </a:solidFill>
          <a:ln cap="flat" cmpd="sng" w="114300">
            <a:solidFill>
              <a:srgbClr val="88888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gcfbb2dfaeb_5_274"/>
          <p:cNvSpPr/>
          <p:nvPr/>
        </p:nvSpPr>
        <p:spPr>
          <a:xfrm flipH="1" rot="-2820743">
            <a:off x="3604116" y="18648737"/>
            <a:ext cx="1655226" cy="1676426"/>
          </a:xfrm>
          <a:prstGeom prst="flowChartOr">
            <a:avLst/>
          </a:prstGeom>
          <a:solidFill>
            <a:srgbClr val="FF0000"/>
          </a:solidFill>
          <a:ln cap="flat" cmpd="sng" w="22860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gcfbb2dfaeb_5_274"/>
          <p:cNvSpPr/>
          <p:nvPr/>
        </p:nvSpPr>
        <p:spPr>
          <a:xfrm rot="-9249535">
            <a:off x="17163675" y="17116113"/>
            <a:ext cx="4098637" cy="379174"/>
          </a:xfrm>
          <a:prstGeom prst="rect">
            <a:avLst/>
          </a:prstGeom>
          <a:solidFill>
            <a:srgbClr val="888888"/>
          </a:solidFill>
          <a:ln cap="flat" cmpd="sng" w="114300">
            <a:solidFill>
              <a:srgbClr val="0D0D0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gcfbb2dfaeb_5_274"/>
          <p:cNvSpPr/>
          <p:nvPr/>
        </p:nvSpPr>
        <p:spPr>
          <a:xfrm rot="39540">
            <a:off x="16098270" y="15366715"/>
            <a:ext cx="2634474" cy="2265211"/>
          </a:xfrm>
          <a:prstGeom prst="flowChartMagneticTape">
            <a:avLst/>
          </a:prstGeom>
          <a:solidFill>
            <a:schemeClr val="dk1"/>
          </a:solidFill>
          <a:ln cap="flat" cmpd="sng" w="11430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gcfbb2dfaeb_5_274"/>
          <p:cNvSpPr/>
          <p:nvPr/>
        </p:nvSpPr>
        <p:spPr>
          <a:xfrm rot="5446746">
            <a:off x="16202017" y="15270096"/>
            <a:ext cx="2426924" cy="2458965"/>
          </a:xfrm>
          <a:prstGeom prst="flowChartMagneticTape">
            <a:avLst/>
          </a:prstGeom>
          <a:solidFill>
            <a:schemeClr val="dk1"/>
          </a:solidFill>
          <a:ln cap="flat" cmpd="sng" w="11430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gcfbb2dfaeb_5_274"/>
          <p:cNvSpPr/>
          <p:nvPr/>
        </p:nvSpPr>
        <p:spPr>
          <a:xfrm rot="-10760460">
            <a:off x="16098012" y="15367054"/>
            <a:ext cx="2634474" cy="2265211"/>
          </a:xfrm>
          <a:prstGeom prst="flowChartMagneticTape">
            <a:avLst/>
          </a:prstGeom>
          <a:solidFill>
            <a:schemeClr val="dk1"/>
          </a:solidFill>
          <a:ln cap="flat" cmpd="sng" w="11430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gcfbb2dfaeb_5_274"/>
          <p:cNvSpPr/>
          <p:nvPr/>
        </p:nvSpPr>
        <p:spPr>
          <a:xfrm rot="-5353254">
            <a:off x="16201816" y="15269918"/>
            <a:ext cx="2426924" cy="2458965"/>
          </a:xfrm>
          <a:prstGeom prst="flowChartMagneticTape">
            <a:avLst/>
          </a:prstGeom>
          <a:solidFill>
            <a:schemeClr val="dk1"/>
          </a:solidFill>
          <a:ln cap="flat" cmpd="sng" w="11430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gcfbb2dfaeb_5_274"/>
          <p:cNvSpPr/>
          <p:nvPr/>
        </p:nvSpPr>
        <p:spPr>
          <a:xfrm rot="-5353156">
            <a:off x="16523600" y="15603072"/>
            <a:ext cx="1783366" cy="1792923"/>
          </a:xfrm>
          <a:prstGeom prst="flowChartOr">
            <a:avLst/>
          </a:prstGeom>
          <a:solidFill>
            <a:srgbClr val="FF0000"/>
          </a:solidFill>
          <a:ln cap="flat" cmpd="sng" w="22860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gcfbb2dfaeb_5_274"/>
          <p:cNvSpPr/>
          <p:nvPr/>
        </p:nvSpPr>
        <p:spPr>
          <a:xfrm rot="-1461290">
            <a:off x="19767956" y="17313090"/>
            <a:ext cx="1356737" cy="1416077"/>
          </a:xfrm>
          <a:prstGeom prst="ellipse">
            <a:avLst/>
          </a:prstGeom>
          <a:solidFill>
            <a:srgbClr val="B7B09C"/>
          </a:solidFill>
          <a:ln cap="flat" cmpd="sng" w="1143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gcfbb2dfaeb_5_274"/>
          <p:cNvSpPr/>
          <p:nvPr/>
        </p:nvSpPr>
        <p:spPr>
          <a:xfrm rot="-1461796">
            <a:off x="23187878" y="15843142"/>
            <a:ext cx="1463200" cy="1416077"/>
          </a:xfrm>
          <a:prstGeom prst="ellipse">
            <a:avLst/>
          </a:prstGeom>
          <a:solidFill>
            <a:srgbClr val="B7B09C"/>
          </a:solidFill>
          <a:ln cap="flat" cmpd="sng" w="1143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gcfbb2dfaeb_5_274"/>
          <p:cNvSpPr/>
          <p:nvPr/>
        </p:nvSpPr>
        <p:spPr>
          <a:xfrm rot="-1461796">
            <a:off x="21626772" y="17170600"/>
            <a:ext cx="1463200" cy="1108083"/>
          </a:xfrm>
          <a:prstGeom prst="rect">
            <a:avLst/>
          </a:prstGeom>
          <a:solidFill>
            <a:srgbClr val="434343"/>
          </a:solidFill>
          <a:ln cap="flat" cmpd="sng" w="114300">
            <a:solidFill>
              <a:srgbClr val="0D0D0D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gcfbb2dfaeb_5_274"/>
          <p:cNvSpPr/>
          <p:nvPr/>
        </p:nvSpPr>
        <p:spPr>
          <a:xfrm rot="3938696">
            <a:off x="23057751" y="17238520"/>
            <a:ext cx="640170" cy="563104"/>
          </a:xfrm>
          <a:prstGeom prst="rtTriangle">
            <a:avLst/>
          </a:prstGeom>
          <a:solidFill>
            <a:schemeClr val="dk1"/>
          </a:solidFill>
          <a:ln cap="flat" cmpd="sng" w="114300">
            <a:solidFill>
              <a:srgbClr val="B7B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gcfbb2dfaeb_5_274"/>
          <p:cNvSpPr/>
          <p:nvPr/>
        </p:nvSpPr>
        <p:spPr>
          <a:xfrm rot="9338293">
            <a:off x="22731485" y="15874229"/>
            <a:ext cx="1783286" cy="1417417"/>
          </a:xfrm>
          <a:prstGeom prst="teardrop">
            <a:avLst>
              <a:gd fmla="val 100000" name="adj"/>
            </a:avLst>
          </a:prstGeom>
          <a:solidFill>
            <a:srgbClr val="434343"/>
          </a:solidFill>
          <a:ln cap="flat" cmpd="sng" w="114300">
            <a:solidFill>
              <a:srgbClr val="0D0D0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gcfbb2dfaeb_5_274"/>
          <p:cNvSpPr/>
          <p:nvPr/>
        </p:nvSpPr>
        <p:spPr>
          <a:xfrm rot="9337705">
            <a:off x="21262705" y="18071629"/>
            <a:ext cx="550342" cy="563104"/>
          </a:xfrm>
          <a:prstGeom prst="rtTriangle">
            <a:avLst/>
          </a:prstGeom>
          <a:solidFill>
            <a:schemeClr val="dk1"/>
          </a:solidFill>
          <a:ln cap="flat" cmpd="sng" w="114300">
            <a:solidFill>
              <a:srgbClr val="B7B09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gcfbb2dfaeb_5_274"/>
          <p:cNvSpPr/>
          <p:nvPr/>
        </p:nvSpPr>
        <p:spPr>
          <a:xfrm rot="3938936">
            <a:off x="19897632" y="17013036"/>
            <a:ext cx="1607949" cy="1784900"/>
          </a:xfrm>
          <a:prstGeom prst="teardrop">
            <a:avLst>
              <a:gd fmla="val 100000" name="adj"/>
            </a:avLst>
          </a:prstGeom>
          <a:solidFill>
            <a:srgbClr val="434343"/>
          </a:solidFill>
          <a:ln cap="flat" cmpd="sng" w="114300">
            <a:solidFill>
              <a:srgbClr val="0D0D0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gcfbb2dfaeb_5_274"/>
          <p:cNvSpPr/>
          <p:nvPr/>
        </p:nvSpPr>
        <p:spPr>
          <a:xfrm rot="-1461707">
            <a:off x="23302417" y="17039918"/>
            <a:ext cx="1783286" cy="1607949"/>
          </a:xfrm>
          <a:prstGeom prst="flowChartSummingJunction">
            <a:avLst/>
          </a:prstGeom>
          <a:solidFill>
            <a:schemeClr val="lt1"/>
          </a:solidFill>
          <a:ln cap="flat" cmpd="sng" w="2286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cfbb2dfaeb_5_274"/>
          <p:cNvSpPr/>
          <p:nvPr/>
        </p:nvSpPr>
        <p:spPr>
          <a:xfrm rot="-1461325">
            <a:off x="23061471" y="16711362"/>
            <a:ext cx="2265301" cy="2265301"/>
          </a:xfrm>
          <a:prstGeom prst="donut">
            <a:avLst>
              <a:gd fmla="val 25000" name="adj"/>
            </a:avLst>
          </a:prstGeom>
          <a:solidFill>
            <a:srgbClr val="666666"/>
          </a:solidFill>
          <a:ln cap="flat" cmpd="sng" w="1143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gcfbb2dfaeb_5_274"/>
          <p:cNvSpPr/>
          <p:nvPr/>
        </p:nvSpPr>
        <p:spPr>
          <a:xfrm rot="-1461707">
            <a:off x="20380872" y="18362577"/>
            <a:ext cx="1783286" cy="1607949"/>
          </a:xfrm>
          <a:prstGeom prst="flowChartSummingJunction">
            <a:avLst/>
          </a:prstGeom>
          <a:solidFill>
            <a:schemeClr val="lt1"/>
          </a:solidFill>
          <a:ln cap="flat" cmpd="sng" w="2286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gcfbb2dfaeb_5_274"/>
          <p:cNvSpPr/>
          <p:nvPr/>
        </p:nvSpPr>
        <p:spPr>
          <a:xfrm rot="-1461325">
            <a:off x="20139926" y="18034020"/>
            <a:ext cx="2265301" cy="2265301"/>
          </a:xfrm>
          <a:prstGeom prst="donut">
            <a:avLst>
              <a:gd fmla="val 25000" name="adj"/>
            </a:avLst>
          </a:prstGeom>
          <a:solidFill>
            <a:srgbClr val="666666"/>
          </a:solidFill>
          <a:ln cap="flat" cmpd="sng" w="1143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gcfbb2dfaeb_5_274"/>
          <p:cNvSpPr/>
          <p:nvPr/>
        </p:nvSpPr>
        <p:spPr>
          <a:xfrm rot="-10799954">
            <a:off x="7567784" y="20226933"/>
            <a:ext cx="4069116" cy="1867752"/>
          </a:xfrm>
          <a:prstGeom prst="flowChartDocument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gcfbb2dfaeb_5_274"/>
          <p:cNvSpPr/>
          <p:nvPr/>
        </p:nvSpPr>
        <p:spPr>
          <a:xfrm flipH="1" rot="-5400000">
            <a:off x="26083941" y="15685075"/>
            <a:ext cx="2426700" cy="2265300"/>
          </a:xfrm>
          <a:prstGeom prst="flowChartMagneticTape">
            <a:avLst/>
          </a:prstGeom>
          <a:solidFill>
            <a:schemeClr val="dk1"/>
          </a:solidFill>
          <a:ln cap="flat" cmpd="sng" w="11430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gcfbb2dfaeb_5_274"/>
          <p:cNvSpPr/>
          <p:nvPr/>
        </p:nvSpPr>
        <p:spPr>
          <a:xfrm flipH="1" rot="10800000">
            <a:off x="26083941" y="15685075"/>
            <a:ext cx="2426700" cy="2265300"/>
          </a:xfrm>
          <a:prstGeom prst="flowChartMagneticTape">
            <a:avLst/>
          </a:prstGeom>
          <a:solidFill>
            <a:schemeClr val="dk1"/>
          </a:solidFill>
          <a:ln cap="flat" cmpd="sng" w="11430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gcfbb2dfaeb_5_274"/>
          <p:cNvSpPr/>
          <p:nvPr/>
        </p:nvSpPr>
        <p:spPr>
          <a:xfrm flipH="1" rot="5400000">
            <a:off x="26083941" y="15685075"/>
            <a:ext cx="2426700" cy="2265300"/>
          </a:xfrm>
          <a:prstGeom prst="flowChartMagneticTape">
            <a:avLst/>
          </a:prstGeom>
          <a:solidFill>
            <a:schemeClr val="dk1"/>
          </a:solidFill>
          <a:ln cap="flat" cmpd="sng" w="11430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gcfbb2dfaeb_5_274"/>
          <p:cNvSpPr/>
          <p:nvPr/>
        </p:nvSpPr>
        <p:spPr>
          <a:xfrm flipH="1">
            <a:off x="26083941" y="15685075"/>
            <a:ext cx="2426700" cy="2265300"/>
          </a:xfrm>
          <a:prstGeom prst="flowChartMagneticTape">
            <a:avLst/>
          </a:prstGeom>
          <a:solidFill>
            <a:schemeClr val="dk1"/>
          </a:solidFill>
          <a:ln cap="flat" cmpd="sng" w="11430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gcfbb2dfaeb_5_274"/>
          <p:cNvSpPr/>
          <p:nvPr/>
        </p:nvSpPr>
        <p:spPr>
          <a:xfrm flipH="1">
            <a:off x="26405691" y="15991825"/>
            <a:ext cx="1783200" cy="1651800"/>
          </a:xfrm>
          <a:prstGeom prst="flowChartOr">
            <a:avLst/>
          </a:prstGeom>
          <a:solidFill>
            <a:srgbClr val="FF0000"/>
          </a:solidFill>
          <a:ln cap="flat" cmpd="sng" w="22860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gcfbb2dfaeb_5_274"/>
          <p:cNvSpPr/>
          <p:nvPr/>
        </p:nvSpPr>
        <p:spPr>
          <a:xfrm rot="-1071447">
            <a:off x="11530322" y="19449815"/>
            <a:ext cx="5713356" cy="3421979"/>
          </a:xfrm>
          <a:prstGeom prst="rect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gcfbb2dfaeb_5_274"/>
          <p:cNvSpPr/>
          <p:nvPr/>
        </p:nvSpPr>
        <p:spPr>
          <a:xfrm rot="-8953410">
            <a:off x="15888174" y="18977669"/>
            <a:ext cx="4069123" cy="3073476"/>
          </a:xfrm>
          <a:prstGeom prst="flowChartDocument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gcfbb2dfaeb_5_274"/>
          <p:cNvSpPr/>
          <p:nvPr/>
        </p:nvSpPr>
        <p:spPr>
          <a:xfrm rot="-10478343">
            <a:off x="18799631" y="19919289"/>
            <a:ext cx="7443736" cy="3095322"/>
          </a:xfrm>
          <a:prstGeom prst="flowChartDocument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gcfbb2dfaeb_5_274"/>
          <p:cNvSpPr/>
          <p:nvPr/>
        </p:nvSpPr>
        <p:spPr>
          <a:xfrm>
            <a:off x="27906225" y="19110950"/>
            <a:ext cx="6735000" cy="3200400"/>
          </a:xfrm>
          <a:prstGeom prst="rect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gcfbb2dfaeb_5_274"/>
          <p:cNvSpPr/>
          <p:nvPr/>
        </p:nvSpPr>
        <p:spPr>
          <a:xfrm flipH="1" rot="1563382">
            <a:off x="2271312" y="19989415"/>
            <a:ext cx="1435612" cy="109502"/>
          </a:xfrm>
          <a:prstGeom prst="ellipse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gcfbb2dfaeb_5_274"/>
          <p:cNvSpPr/>
          <p:nvPr/>
        </p:nvSpPr>
        <p:spPr>
          <a:xfrm rot="-10511523">
            <a:off x="2233090" y="20221895"/>
            <a:ext cx="1224107" cy="68637"/>
          </a:xfrm>
          <a:prstGeom prst="ellipse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gcfbb2dfaeb_5_274"/>
          <p:cNvSpPr/>
          <p:nvPr/>
        </p:nvSpPr>
        <p:spPr>
          <a:xfrm rot="-9940291">
            <a:off x="2392429" y="20120744"/>
            <a:ext cx="1412231" cy="270965"/>
          </a:xfrm>
          <a:prstGeom prst="ellipse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gcfbb2dfaeb_5_274"/>
          <p:cNvSpPr/>
          <p:nvPr/>
        </p:nvSpPr>
        <p:spPr>
          <a:xfrm>
            <a:off x="24687269" y="18701127"/>
            <a:ext cx="2640150" cy="2888775"/>
          </a:xfrm>
          <a:custGeom>
            <a:rect b="b" l="l" r="r" t="t"/>
            <a:pathLst>
              <a:path extrusionOk="0" h="115551" w="105606">
                <a:moveTo>
                  <a:pt x="244" y="46246"/>
                </a:moveTo>
                <a:cubicBezTo>
                  <a:pt x="-1710" y="58459"/>
                  <a:pt x="30531" y="74091"/>
                  <a:pt x="36881" y="82884"/>
                </a:cubicBezTo>
                <a:cubicBezTo>
                  <a:pt x="43232" y="91677"/>
                  <a:pt x="32241" y="93631"/>
                  <a:pt x="38347" y="99004"/>
                </a:cubicBezTo>
                <a:cubicBezTo>
                  <a:pt x="44453" y="104377"/>
                  <a:pt x="62527" y="116834"/>
                  <a:pt x="73518" y="115124"/>
                </a:cubicBezTo>
                <a:cubicBezTo>
                  <a:pt x="84509" y="113414"/>
                  <a:pt x="100141" y="98515"/>
                  <a:pt x="104293" y="88745"/>
                </a:cubicBezTo>
                <a:cubicBezTo>
                  <a:pt x="108445" y="78975"/>
                  <a:pt x="100386" y="70671"/>
                  <a:pt x="98432" y="56505"/>
                </a:cubicBezTo>
                <a:cubicBezTo>
                  <a:pt x="96478" y="42339"/>
                  <a:pt x="100875" y="11564"/>
                  <a:pt x="92570" y="3748"/>
                </a:cubicBezTo>
                <a:cubicBezTo>
                  <a:pt x="84266" y="-4068"/>
                  <a:pt x="63993" y="2526"/>
                  <a:pt x="48605" y="9609"/>
                </a:cubicBezTo>
                <a:cubicBezTo>
                  <a:pt x="33217" y="16692"/>
                  <a:pt x="2198" y="34034"/>
                  <a:pt x="244" y="46246"/>
                </a:cubicBezTo>
                <a:close/>
              </a:path>
            </a:pathLst>
          </a:cu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2" name="Google Shape;152;gcfbb2dfaeb_5_274"/>
          <p:cNvSpPr/>
          <p:nvPr/>
        </p:nvSpPr>
        <p:spPr>
          <a:xfrm rot="-425783">
            <a:off x="27085056" y="18378414"/>
            <a:ext cx="1117057" cy="929330"/>
          </a:xfrm>
          <a:prstGeom prst="ellipse">
            <a:avLst/>
          </a:prstGeom>
          <a:solidFill>
            <a:srgbClr val="AFA589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gcfbb2dfaeb_5_274"/>
          <p:cNvSpPr/>
          <p:nvPr/>
        </p:nvSpPr>
        <p:spPr>
          <a:xfrm>
            <a:off x="5600829" y="18131090"/>
            <a:ext cx="153000" cy="158400"/>
          </a:xfrm>
          <a:prstGeom prst="ellipse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gcfbb2dfaeb_5_274"/>
          <p:cNvSpPr/>
          <p:nvPr/>
        </p:nvSpPr>
        <p:spPr>
          <a:xfrm flipH="1" rot="521181">
            <a:off x="3214365" y="17669493"/>
            <a:ext cx="152954" cy="457380"/>
          </a:xfrm>
          <a:prstGeom prst="ellipse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gcfbb2dfaeb_5_274"/>
          <p:cNvSpPr/>
          <p:nvPr/>
        </p:nvSpPr>
        <p:spPr>
          <a:xfrm flipH="1">
            <a:off x="2668659" y="17450525"/>
            <a:ext cx="153000" cy="158400"/>
          </a:xfrm>
          <a:prstGeom prst="ellipse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gcfbb2dfaeb_5_274"/>
          <p:cNvSpPr/>
          <p:nvPr/>
        </p:nvSpPr>
        <p:spPr>
          <a:xfrm flipH="1" rot="10800000">
            <a:off x="6626485" y="18416859"/>
            <a:ext cx="153000" cy="158400"/>
          </a:xfrm>
          <a:prstGeom prst="ellipse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gcfbb2dfaeb_5_274"/>
          <p:cNvSpPr/>
          <p:nvPr/>
        </p:nvSpPr>
        <p:spPr>
          <a:xfrm rot="1890785">
            <a:off x="24342895" y="20405529"/>
            <a:ext cx="1395274" cy="687191"/>
          </a:xfrm>
          <a:prstGeom prst="ellipse">
            <a:avLst/>
          </a:prstGeom>
          <a:solidFill>
            <a:srgbClr val="A09393"/>
          </a:solidFill>
          <a:ln cap="flat" cmpd="sng" w="9525">
            <a:solidFill>
              <a:srgbClr val="A0939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gcfbb2dfaeb_5_274"/>
          <p:cNvSpPr/>
          <p:nvPr/>
        </p:nvSpPr>
        <p:spPr>
          <a:xfrm>
            <a:off x="7910039" y="19240413"/>
            <a:ext cx="478200" cy="158400"/>
          </a:xfrm>
          <a:prstGeom prst="ellipse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gcfbb2dfaeb_5_274"/>
          <p:cNvSpPr/>
          <p:nvPr/>
        </p:nvSpPr>
        <p:spPr>
          <a:xfrm flipH="1" rot="-907137">
            <a:off x="7988831" y="19891329"/>
            <a:ext cx="88566" cy="158424"/>
          </a:xfrm>
          <a:prstGeom prst="ellipse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gcfbb2dfaeb_5_274"/>
          <p:cNvSpPr/>
          <p:nvPr/>
        </p:nvSpPr>
        <p:spPr>
          <a:xfrm flipH="1">
            <a:off x="6557875" y="19558738"/>
            <a:ext cx="88500" cy="158400"/>
          </a:xfrm>
          <a:prstGeom prst="ellipse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gcfbb2dfaeb_5_274"/>
          <p:cNvSpPr/>
          <p:nvPr/>
        </p:nvSpPr>
        <p:spPr>
          <a:xfrm rot="3449660">
            <a:off x="7296876" y="20061128"/>
            <a:ext cx="152964" cy="469383"/>
          </a:xfrm>
          <a:prstGeom prst="ellipse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gcfbb2dfaeb_5_274"/>
          <p:cNvSpPr/>
          <p:nvPr/>
        </p:nvSpPr>
        <p:spPr>
          <a:xfrm>
            <a:off x="6820575" y="20156338"/>
            <a:ext cx="153000" cy="158400"/>
          </a:xfrm>
          <a:prstGeom prst="ellipse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cfbb2dfaeb_5_274"/>
          <p:cNvSpPr/>
          <p:nvPr/>
        </p:nvSpPr>
        <p:spPr>
          <a:xfrm>
            <a:off x="8491164" y="20228538"/>
            <a:ext cx="88500" cy="158400"/>
          </a:xfrm>
          <a:prstGeom prst="ellipse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gcfbb2dfaeb_5_274"/>
          <p:cNvSpPr/>
          <p:nvPr/>
        </p:nvSpPr>
        <p:spPr>
          <a:xfrm rot="1423">
            <a:off x="22465036" y="20106382"/>
            <a:ext cx="2173500" cy="456600"/>
          </a:xfrm>
          <a:prstGeom prst="ellipse">
            <a:avLst/>
          </a:prstGeom>
          <a:solidFill>
            <a:srgbClr val="CABDBD"/>
          </a:solidFill>
          <a:ln cap="flat" cmpd="sng" w="9525">
            <a:solidFill>
              <a:srgbClr val="A0939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gcfbb2dfaeb_5_274"/>
          <p:cNvSpPr/>
          <p:nvPr/>
        </p:nvSpPr>
        <p:spPr>
          <a:xfrm rot="-2217976">
            <a:off x="4155638" y="13497777"/>
            <a:ext cx="71340" cy="131340"/>
          </a:xfrm>
          <a:prstGeom prst="ellipse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gcfbb2dfaeb_5_274"/>
          <p:cNvSpPr/>
          <p:nvPr/>
        </p:nvSpPr>
        <p:spPr>
          <a:xfrm rot="1171778">
            <a:off x="7288223" y="18576575"/>
            <a:ext cx="74485" cy="469576"/>
          </a:xfrm>
          <a:prstGeom prst="ellipse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gcfbb2dfaeb_5_274"/>
          <p:cNvSpPr/>
          <p:nvPr/>
        </p:nvSpPr>
        <p:spPr>
          <a:xfrm rot="-1074176">
            <a:off x="5939839" y="18929926"/>
            <a:ext cx="500642" cy="159008"/>
          </a:xfrm>
          <a:prstGeom prst="ellipse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gcfbb2dfaeb_5_274"/>
          <p:cNvSpPr/>
          <p:nvPr/>
        </p:nvSpPr>
        <p:spPr>
          <a:xfrm>
            <a:off x="6838466" y="19041976"/>
            <a:ext cx="153000" cy="158400"/>
          </a:xfrm>
          <a:prstGeom prst="ellipse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gcfbb2dfaeb_5_274"/>
          <p:cNvSpPr/>
          <p:nvPr/>
        </p:nvSpPr>
        <p:spPr>
          <a:xfrm flipH="1" rot="10800000">
            <a:off x="5822362" y="19202496"/>
            <a:ext cx="158400" cy="158400"/>
          </a:xfrm>
          <a:prstGeom prst="ellipse">
            <a:avLst/>
          </a:prstGeom>
          <a:solidFill>
            <a:srgbClr val="856A6A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gcfbb2dfaeb_5_274"/>
          <p:cNvSpPr txBox="1"/>
          <p:nvPr/>
        </p:nvSpPr>
        <p:spPr>
          <a:xfrm>
            <a:off x="9100162" y="14960150"/>
            <a:ext cx="6487500" cy="7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700"/>
              <a:t>Current NASA RASSOR</a:t>
            </a:r>
            <a:endParaRPr b="1" sz="3700"/>
          </a:p>
        </p:txBody>
      </p:sp>
      <p:sp>
        <p:nvSpPr>
          <p:cNvPr id="171" name="Google Shape;171;gcfbb2dfaeb_5_274"/>
          <p:cNvSpPr/>
          <p:nvPr/>
        </p:nvSpPr>
        <p:spPr>
          <a:xfrm rot="-1110944">
            <a:off x="27478809" y="17859991"/>
            <a:ext cx="1816635" cy="456602"/>
          </a:xfrm>
          <a:prstGeom prst="ellipse">
            <a:avLst/>
          </a:prstGeom>
          <a:solidFill>
            <a:srgbClr val="CABDBD"/>
          </a:solidFill>
          <a:ln cap="flat" cmpd="sng" w="9525">
            <a:solidFill>
              <a:srgbClr val="A0939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gcfbb2dfaeb_5_274"/>
          <p:cNvSpPr/>
          <p:nvPr/>
        </p:nvSpPr>
        <p:spPr>
          <a:xfrm rot="-736854">
            <a:off x="12255005" y="19554297"/>
            <a:ext cx="2173436" cy="456631"/>
          </a:xfrm>
          <a:prstGeom prst="ellipse">
            <a:avLst/>
          </a:prstGeom>
          <a:solidFill>
            <a:srgbClr val="CABDBD"/>
          </a:solidFill>
          <a:ln cap="flat" cmpd="sng" w="9525">
            <a:solidFill>
              <a:srgbClr val="A0939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gcfbb2dfaeb_5_274"/>
          <p:cNvSpPr/>
          <p:nvPr/>
        </p:nvSpPr>
        <p:spPr>
          <a:xfrm rot="-1102357">
            <a:off x="14137326" y="19143337"/>
            <a:ext cx="1395324" cy="687227"/>
          </a:xfrm>
          <a:prstGeom prst="ellipse">
            <a:avLst/>
          </a:prstGeom>
          <a:solidFill>
            <a:srgbClr val="A09393"/>
          </a:solidFill>
          <a:ln cap="flat" cmpd="sng" w="9525">
            <a:solidFill>
              <a:srgbClr val="A0939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gcfbb2dfaeb_5_274"/>
          <p:cNvSpPr/>
          <p:nvPr/>
        </p:nvSpPr>
        <p:spPr>
          <a:xfrm rot="-425783">
            <a:off x="13333371" y="19998644"/>
            <a:ext cx="1117057" cy="672057"/>
          </a:xfrm>
          <a:prstGeom prst="ellipse">
            <a:avLst/>
          </a:prstGeom>
          <a:solidFill>
            <a:srgbClr val="AFA589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gcfbb2dfaeb_5_274"/>
          <p:cNvSpPr/>
          <p:nvPr/>
        </p:nvSpPr>
        <p:spPr>
          <a:xfrm rot="-1231892">
            <a:off x="15356230" y="18663157"/>
            <a:ext cx="1395119" cy="687219"/>
          </a:xfrm>
          <a:prstGeom prst="ellipse">
            <a:avLst/>
          </a:prstGeom>
          <a:solidFill>
            <a:srgbClr val="CABDB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gcfbb2dfaeb_5_274"/>
          <p:cNvSpPr/>
          <p:nvPr/>
        </p:nvSpPr>
        <p:spPr>
          <a:xfrm rot="1654221">
            <a:off x="16626087" y="18899175"/>
            <a:ext cx="1246442" cy="534992"/>
          </a:xfrm>
          <a:prstGeom prst="ellipse">
            <a:avLst/>
          </a:prstGeom>
          <a:solidFill>
            <a:srgbClr val="66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gcfbb2dfaeb_5_274"/>
          <p:cNvSpPr/>
          <p:nvPr/>
        </p:nvSpPr>
        <p:spPr>
          <a:xfrm rot="-595811">
            <a:off x="14639260" y="19991102"/>
            <a:ext cx="1395202" cy="687147"/>
          </a:xfrm>
          <a:prstGeom prst="ellipse">
            <a:avLst/>
          </a:prstGeom>
          <a:solidFill>
            <a:srgbClr val="CABDB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gcfbb2dfaeb_5_274"/>
          <p:cNvSpPr/>
          <p:nvPr/>
        </p:nvSpPr>
        <p:spPr>
          <a:xfrm rot="1398126">
            <a:off x="16991851" y="19674295"/>
            <a:ext cx="1395422" cy="687233"/>
          </a:xfrm>
          <a:prstGeom prst="ellipse">
            <a:avLst/>
          </a:prstGeom>
          <a:solidFill>
            <a:srgbClr val="6955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gcfbb2dfaeb_5_274"/>
          <p:cNvSpPr/>
          <p:nvPr/>
        </p:nvSpPr>
        <p:spPr>
          <a:xfrm rot="-425774">
            <a:off x="18331851" y="19501270"/>
            <a:ext cx="740674" cy="522695"/>
          </a:xfrm>
          <a:prstGeom prst="ellipse">
            <a:avLst/>
          </a:prstGeom>
          <a:solidFill>
            <a:srgbClr val="AFA589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gcfbb2dfaeb_5_274"/>
          <p:cNvSpPr/>
          <p:nvPr/>
        </p:nvSpPr>
        <p:spPr>
          <a:xfrm rot="669221">
            <a:off x="30841506" y="15204552"/>
            <a:ext cx="733556" cy="1893607"/>
          </a:xfrm>
          <a:prstGeom prst="trapezoid">
            <a:avLst>
              <a:gd fmla="val 25000" name="adj"/>
            </a:avLst>
          </a:prstGeom>
          <a:solidFill>
            <a:srgbClr val="A61C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gcfbb2dfaeb_5_274"/>
          <p:cNvSpPr/>
          <p:nvPr/>
        </p:nvSpPr>
        <p:spPr>
          <a:xfrm rot="1654221">
            <a:off x="18964262" y="19892300"/>
            <a:ext cx="1246442" cy="534992"/>
          </a:xfrm>
          <a:prstGeom prst="ellipse">
            <a:avLst/>
          </a:prstGeom>
          <a:solidFill>
            <a:srgbClr val="43434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gcfbb2dfaeb_5_274"/>
          <p:cNvSpPr/>
          <p:nvPr/>
        </p:nvSpPr>
        <p:spPr>
          <a:xfrm rot="-425774">
            <a:off x="25321851" y="21205595"/>
            <a:ext cx="740674" cy="522695"/>
          </a:xfrm>
          <a:prstGeom prst="ellipse">
            <a:avLst/>
          </a:prstGeom>
          <a:solidFill>
            <a:srgbClr val="AFA589"/>
          </a:solidFill>
          <a:ln cap="flat" cmpd="sng" w="9525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gcfbb2dfaeb_5_274"/>
          <p:cNvSpPr/>
          <p:nvPr/>
        </p:nvSpPr>
        <p:spPr>
          <a:xfrm rot="-1065644">
            <a:off x="29722210" y="15442985"/>
            <a:ext cx="733668" cy="1893606"/>
          </a:xfrm>
          <a:prstGeom prst="trapezoid">
            <a:avLst>
              <a:gd fmla="val 25000" name="adj"/>
            </a:avLst>
          </a:prstGeom>
          <a:solidFill>
            <a:srgbClr val="CC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gcfbb2dfaeb_5_274"/>
          <p:cNvSpPr/>
          <p:nvPr/>
        </p:nvSpPr>
        <p:spPr>
          <a:xfrm rot="-1102357">
            <a:off x="28974226" y="17176462"/>
            <a:ext cx="1395324" cy="687227"/>
          </a:xfrm>
          <a:prstGeom prst="ellipse">
            <a:avLst/>
          </a:prstGeom>
          <a:solidFill>
            <a:srgbClr val="A09393"/>
          </a:solidFill>
          <a:ln cap="flat" cmpd="sng" w="9525">
            <a:solidFill>
              <a:srgbClr val="A0939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gcfbb2dfaeb_5_274"/>
          <p:cNvSpPr/>
          <p:nvPr/>
        </p:nvSpPr>
        <p:spPr>
          <a:xfrm rot="-1409188">
            <a:off x="30257964" y="16906810"/>
            <a:ext cx="1246573" cy="534871"/>
          </a:xfrm>
          <a:prstGeom prst="ellipse">
            <a:avLst/>
          </a:prstGeom>
          <a:solidFill>
            <a:srgbClr val="66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86" name="Google Shape;186;gcfbb2dfaeb_5_274"/>
          <p:cNvCxnSpPr/>
          <p:nvPr/>
        </p:nvCxnSpPr>
        <p:spPr>
          <a:xfrm rot="10800000">
            <a:off x="12390275" y="12488025"/>
            <a:ext cx="5197200" cy="223050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7" name="Google Shape;187;gcfbb2dfaeb_5_274"/>
          <p:cNvCxnSpPr/>
          <p:nvPr/>
        </p:nvCxnSpPr>
        <p:spPr>
          <a:xfrm flipH="1">
            <a:off x="12360575" y="8281813"/>
            <a:ext cx="5226900" cy="190170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8" name="Google Shape;188;gcfbb2dfaeb_5_274"/>
          <p:cNvSpPr txBox="1"/>
          <p:nvPr/>
        </p:nvSpPr>
        <p:spPr>
          <a:xfrm rot="-1941458">
            <a:off x="16619844" y="9386505"/>
            <a:ext cx="5700087" cy="72333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/>
              <a:t>Shoulder Joint and Arm</a:t>
            </a:r>
            <a:endParaRPr sz="3500"/>
          </a:p>
        </p:txBody>
      </p:sp>
      <p:sp>
        <p:nvSpPr>
          <p:cNvPr id="189" name="Google Shape;189;gcfbb2dfaeb_5_274"/>
          <p:cNvSpPr/>
          <p:nvPr/>
        </p:nvSpPr>
        <p:spPr>
          <a:xfrm>
            <a:off x="12366125" y="10209700"/>
            <a:ext cx="2880600" cy="2311800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90" name="Google Shape;190;gcfbb2dfaeb_5_274"/>
          <p:cNvCxnSpPr/>
          <p:nvPr/>
        </p:nvCxnSpPr>
        <p:spPr>
          <a:xfrm flipH="1">
            <a:off x="15254650" y="8241650"/>
            <a:ext cx="11064600" cy="194190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191" name="Google Shape;191;gcfbb2dfaeb_5_274"/>
          <p:cNvCxnSpPr/>
          <p:nvPr/>
        </p:nvCxnSpPr>
        <p:spPr>
          <a:xfrm rot="10800000">
            <a:off x="15287650" y="12547225"/>
            <a:ext cx="2237400" cy="53880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dash"/>
            <a:round/>
            <a:headEnd len="med" w="med" type="none"/>
            <a:tailEnd len="med" w="med" type="none"/>
          </a:ln>
        </p:spPr>
      </p:cxnSp>
      <p:pic>
        <p:nvPicPr>
          <p:cNvPr id="192" name="Google Shape;192;gcfbb2dfaeb_5_27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7568775" y="8318799"/>
            <a:ext cx="8702522" cy="6376500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93" name="Google Shape;193;gcfbb2dfaeb_5_27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 rot="-1321227">
            <a:off x="21300317" y="17188529"/>
            <a:ext cx="2144490" cy="1072245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gcfbb2dfaeb_5_274"/>
          <p:cNvSpPr/>
          <p:nvPr/>
        </p:nvSpPr>
        <p:spPr>
          <a:xfrm>
            <a:off x="1656900" y="12704288"/>
            <a:ext cx="5068800" cy="3777300"/>
          </a:xfrm>
          <a:prstGeom prst="roundRect">
            <a:avLst>
              <a:gd fmla="val 16667" name="adj"/>
            </a:avLst>
          </a:prstGeom>
          <a:solidFill>
            <a:srgbClr val="D8D8D8"/>
          </a:solidFill>
          <a:ln cap="flat" cmpd="sng" w="152400">
            <a:solidFill>
              <a:srgbClr val="6955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gcfbb2dfaeb_5_274"/>
          <p:cNvSpPr txBox="1"/>
          <p:nvPr/>
        </p:nvSpPr>
        <p:spPr>
          <a:xfrm>
            <a:off x="1813800" y="13024075"/>
            <a:ext cx="4755000" cy="313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300">
                <a:solidFill>
                  <a:schemeClr val="dk1"/>
                </a:solidFill>
              </a:rPr>
              <a:t>Assumptions</a:t>
            </a:r>
            <a:endParaRPr b="1" sz="4300">
              <a:solidFill>
                <a:schemeClr val="dk1"/>
              </a:solidFill>
            </a:endParaRPr>
          </a:p>
          <a:p>
            <a:pPr indent="-431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●"/>
            </a:pPr>
            <a:r>
              <a:rPr b="1" lang="en-US" sz="3200">
                <a:solidFill>
                  <a:schemeClr val="dk1"/>
                </a:solidFill>
              </a:rPr>
              <a:t>Provided 12 Volts​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●"/>
            </a:pPr>
            <a:r>
              <a:rPr b="1" lang="en-US" sz="3200">
                <a:solidFill>
                  <a:schemeClr val="dk1"/>
                </a:solidFill>
              </a:rPr>
              <a:t>Used in earth environment​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●"/>
            </a:pPr>
            <a:r>
              <a:rPr b="1" lang="en-US" sz="3200">
                <a:solidFill>
                  <a:schemeClr val="dk1"/>
                </a:solidFill>
              </a:rPr>
              <a:t>Only needs to pivot</a:t>
            </a:r>
            <a:endParaRPr b="1" sz="3200">
              <a:solidFill>
                <a:schemeClr val="dk1"/>
              </a:solidFill>
            </a:endParaRPr>
          </a:p>
        </p:txBody>
      </p:sp>
      <p:sp>
        <p:nvSpPr>
          <p:cNvPr id="196" name="Google Shape;196;gcfbb2dfaeb_5_274"/>
          <p:cNvSpPr/>
          <p:nvPr/>
        </p:nvSpPr>
        <p:spPr>
          <a:xfrm>
            <a:off x="20491625" y="13614275"/>
            <a:ext cx="1085700" cy="1009800"/>
          </a:xfrm>
          <a:prstGeom prst="ellipse">
            <a:avLst/>
          </a:prstGeom>
          <a:solidFill>
            <a:srgbClr val="EDEBE9"/>
          </a:solidFill>
          <a:ln cap="flat" cmpd="sng" w="152400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200">
                <a:solidFill>
                  <a:srgbClr val="FF0000"/>
                </a:solidFill>
              </a:rPr>
              <a:t>1</a:t>
            </a:r>
            <a:endParaRPr b="1" sz="5200">
              <a:solidFill>
                <a:srgbClr val="FF0000"/>
              </a:solidFill>
            </a:endParaRPr>
          </a:p>
        </p:txBody>
      </p:sp>
      <p:sp>
        <p:nvSpPr>
          <p:cNvPr id="197" name="Google Shape;197;gcfbb2dfaeb_5_274"/>
          <p:cNvSpPr/>
          <p:nvPr/>
        </p:nvSpPr>
        <p:spPr>
          <a:xfrm>
            <a:off x="19258350" y="10680225"/>
            <a:ext cx="1085700" cy="1009800"/>
          </a:xfrm>
          <a:prstGeom prst="ellipse">
            <a:avLst/>
          </a:prstGeom>
          <a:solidFill>
            <a:srgbClr val="EDEBE9"/>
          </a:solidFill>
          <a:ln cap="flat" cmpd="sng" w="152400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200">
                <a:solidFill>
                  <a:srgbClr val="FF0000"/>
                </a:solidFill>
              </a:rPr>
              <a:t>2</a:t>
            </a:r>
            <a:endParaRPr b="1" sz="5200">
              <a:solidFill>
                <a:srgbClr val="FF0000"/>
              </a:solidFill>
            </a:endParaRPr>
          </a:p>
        </p:txBody>
      </p:sp>
      <p:sp>
        <p:nvSpPr>
          <p:cNvPr id="198" name="Google Shape;198;gcfbb2dfaeb_5_274"/>
          <p:cNvSpPr/>
          <p:nvPr/>
        </p:nvSpPr>
        <p:spPr>
          <a:xfrm>
            <a:off x="20077288" y="11742538"/>
            <a:ext cx="1085700" cy="1009800"/>
          </a:xfrm>
          <a:prstGeom prst="ellipse">
            <a:avLst/>
          </a:prstGeom>
          <a:solidFill>
            <a:srgbClr val="EDEBE9"/>
          </a:solidFill>
          <a:ln cap="flat" cmpd="sng" w="228600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200">
                <a:solidFill>
                  <a:srgbClr val="FF0000"/>
                </a:solidFill>
              </a:rPr>
              <a:t>3</a:t>
            </a:r>
            <a:endParaRPr b="1" sz="5200">
              <a:solidFill>
                <a:srgbClr val="FF0000"/>
              </a:solidFill>
            </a:endParaRPr>
          </a:p>
        </p:txBody>
      </p:sp>
      <p:sp>
        <p:nvSpPr>
          <p:cNvPr id="199" name="Google Shape;199;gcfbb2dfaeb_5_274"/>
          <p:cNvSpPr/>
          <p:nvPr/>
        </p:nvSpPr>
        <p:spPr>
          <a:xfrm>
            <a:off x="22913175" y="10093238"/>
            <a:ext cx="1085700" cy="1009800"/>
          </a:xfrm>
          <a:prstGeom prst="ellipse">
            <a:avLst/>
          </a:prstGeom>
          <a:solidFill>
            <a:srgbClr val="EDEBE9"/>
          </a:solidFill>
          <a:ln cap="flat" cmpd="sng" w="152400">
            <a:solidFill>
              <a:srgbClr val="856A6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200">
                <a:solidFill>
                  <a:srgbClr val="FF0000"/>
                </a:solidFill>
              </a:rPr>
              <a:t>4</a:t>
            </a:r>
            <a:endParaRPr b="1" sz="5200">
              <a:solidFill>
                <a:srgbClr val="FF0000"/>
              </a:solidFill>
            </a:endParaRPr>
          </a:p>
        </p:txBody>
      </p:sp>
      <p:sp>
        <p:nvSpPr>
          <p:cNvPr id="200" name="Google Shape;200;gcfbb2dfaeb_5_274"/>
          <p:cNvSpPr/>
          <p:nvPr/>
        </p:nvSpPr>
        <p:spPr>
          <a:xfrm>
            <a:off x="26543050" y="11698325"/>
            <a:ext cx="5012400" cy="2455200"/>
          </a:xfrm>
          <a:prstGeom prst="roundRect">
            <a:avLst>
              <a:gd fmla="val 16667" name="adj"/>
            </a:avLst>
          </a:prstGeom>
          <a:solidFill>
            <a:srgbClr val="D8D8D8"/>
          </a:solidFill>
          <a:ln cap="flat" cmpd="sng" w="152400">
            <a:solidFill>
              <a:srgbClr val="69555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gcfbb2dfaeb_5_274"/>
          <p:cNvSpPr txBox="1"/>
          <p:nvPr/>
        </p:nvSpPr>
        <p:spPr>
          <a:xfrm>
            <a:off x="27006575" y="11884350"/>
            <a:ext cx="46350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000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7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Shoulder Blade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Shoulder Joint 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Gear Box</a:t>
            </a:r>
            <a:endParaRPr b="1" sz="3200">
              <a:solidFill>
                <a:schemeClr val="dk1"/>
              </a:solidFill>
            </a:endParaRPr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AutoNum type="arabicPeriod"/>
            </a:pPr>
            <a:r>
              <a:rPr b="1" lang="en-US" sz="3200">
                <a:solidFill>
                  <a:schemeClr val="dk1"/>
                </a:solidFill>
              </a:rPr>
              <a:t>Arm</a:t>
            </a:r>
            <a:endParaRPr b="1" sz="3200">
              <a:solidFill>
                <a:schemeClr val="dk1"/>
              </a:solidFill>
            </a:endParaRPr>
          </a:p>
        </p:txBody>
      </p:sp>
      <p:cxnSp>
        <p:nvCxnSpPr>
          <p:cNvPr id="202" name="Google Shape;202;gcfbb2dfaeb_5_274"/>
          <p:cNvCxnSpPr>
            <a:stCxn id="198" idx="0"/>
            <a:endCxn id="203" idx="0"/>
          </p:cNvCxnSpPr>
          <p:nvPr/>
        </p:nvCxnSpPr>
        <p:spPr>
          <a:xfrm>
            <a:off x="20620138" y="11742538"/>
            <a:ext cx="3871800" cy="705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4" name="Google Shape;204;gcfbb2dfaeb_5_274"/>
          <p:cNvCxnSpPr>
            <a:stCxn id="198" idx="4"/>
            <a:endCxn id="203" idx="3"/>
          </p:cNvCxnSpPr>
          <p:nvPr/>
        </p:nvCxnSpPr>
        <p:spPr>
          <a:xfrm>
            <a:off x="20620138" y="12752338"/>
            <a:ext cx="3063300" cy="10893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3" name="Google Shape;203;gcfbb2dfaeb_5_274"/>
          <p:cNvSpPr/>
          <p:nvPr/>
        </p:nvSpPr>
        <p:spPr>
          <a:xfrm>
            <a:off x="23348313" y="11813000"/>
            <a:ext cx="2287500" cy="2376600"/>
          </a:xfrm>
          <a:prstGeom prst="ellipse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gcfbb2dfaeb_5_274"/>
          <p:cNvSpPr/>
          <p:nvPr/>
        </p:nvSpPr>
        <p:spPr>
          <a:xfrm>
            <a:off x="20089738" y="11716288"/>
            <a:ext cx="1085700" cy="1009800"/>
          </a:xfrm>
          <a:prstGeom prst="ellipse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200">
              <a:solidFill>
                <a:srgbClr val="FF0000"/>
              </a:solidFill>
            </a:endParaRPr>
          </a:p>
        </p:txBody>
      </p:sp>
      <p:pic>
        <p:nvPicPr>
          <p:cNvPr id="206" name="Google Shape;206;gcfbb2dfaeb_5_27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3051763" y="11937300"/>
            <a:ext cx="2880600" cy="3537573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207" name="Google Shape;207;gcfbb2dfaeb_5_274"/>
          <p:cNvSpPr txBox="1"/>
          <p:nvPr/>
        </p:nvSpPr>
        <p:spPr>
          <a:xfrm>
            <a:off x="1966075" y="3802913"/>
            <a:ext cx="9272100" cy="26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5000">
                <a:solidFill>
                  <a:schemeClr val="dk1"/>
                </a:solidFill>
              </a:rPr>
              <a:t>Objective</a:t>
            </a:r>
            <a:endParaRPr b="1" sz="50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chemeClr val="dk1"/>
                </a:solidFill>
              </a:rPr>
              <a:t>Redesign the shoulder and arm of an educational rover used to show mining and excavating techniques on other planets </a:t>
            </a:r>
            <a:endParaRPr b="1" sz="4700">
              <a:solidFill>
                <a:schemeClr val="dk1"/>
              </a:solidFill>
            </a:endParaRPr>
          </a:p>
        </p:txBody>
      </p:sp>
      <p:sp>
        <p:nvSpPr>
          <p:cNvPr id="208" name="Google Shape;208;gcfbb2dfaeb_5_274"/>
          <p:cNvSpPr txBox="1"/>
          <p:nvPr/>
        </p:nvSpPr>
        <p:spPr>
          <a:xfrm>
            <a:off x="12077887" y="3804150"/>
            <a:ext cx="13555200" cy="325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500">
                <a:solidFill>
                  <a:schemeClr val="dk1"/>
                </a:solidFill>
              </a:rPr>
              <a:t>Background</a:t>
            </a:r>
            <a:endParaRPr b="1" sz="3500">
              <a:solidFill>
                <a:schemeClr val="dk1"/>
              </a:solidFill>
            </a:endParaRPr>
          </a:p>
          <a:p>
            <a:pPr indent="-4000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00"/>
              <a:buChar char="●"/>
            </a:pPr>
            <a:r>
              <a:rPr b="1" lang="en-US" sz="2700">
                <a:solidFill>
                  <a:schemeClr val="dk1"/>
                </a:solidFill>
              </a:rPr>
              <a:t>In Collaboration with Florida Space Institute and NASA the RE-RASSOR project was extended to FAMU-FSU College of Engineering. </a:t>
            </a:r>
            <a:endParaRPr b="1" sz="2700">
              <a:solidFill>
                <a:schemeClr val="dk1"/>
              </a:solidFill>
            </a:endParaRPr>
          </a:p>
          <a:p>
            <a:pPr indent="-4000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Char char="●"/>
            </a:pPr>
            <a:r>
              <a:rPr b="1" lang="en-US" sz="2700">
                <a:solidFill>
                  <a:schemeClr val="dk1"/>
                </a:solidFill>
              </a:rPr>
              <a:t>The RE-RASSOR was developed by NASA to be a  mining and excavating tool that is intended to collect materials for future construction and manufacturing on other planets</a:t>
            </a:r>
            <a:endParaRPr b="1" sz="16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2017-10-10T11:56:34Z</dcterms:created>
  <dc:creator>Laurie Herring</dc:creator>
</cp:coreProperties>
</file>